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4" r:id="rId5"/>
    <p:sldId id="26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18C9-3718-4DD0-AF5A-16DBA825E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9CC8D-171A-44A4-81C9-5B80711D3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30B3E-B788-4E05-B663-2C046400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40ECB-60FF-465B-890A-546C458D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0EB0-52C6-46E4-A3F5-672AF51A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7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0E18-9B08-4F82-83C5-FBEE13EB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DDD5-CDA8-43E8-9E96-2A1D97117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6F856-9F96-40C4-B405-1548B2DE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377A-5A2B-4331-84B4-F7BACC55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68E9-54C1-4C28-A2CB-996A972C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6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1951D-B638-4D5F-849A-CE29D2FCA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97687-C2DF-4D7B-8D69-85DCEE623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E472A-3935-48A9-8EF8-90526692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61C4E-9ACB-4E28-A7ED-EA4033D1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8274-FDD5-420E-A388-ED3E4A36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5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5BE0-43EB-4D37-B9CD-73CA8BC7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3BA0-1795-4054-B052-C7F3DA5A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A2B1A-B66A-4511-A14E-7153A8AC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C389-00CE-446F-B85D-AFC43232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07B9-42E4-4658-BAC2-EFC98BBA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E322-A623-45B5-8D1C-E42C470F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EE656-4136-4D45-A344-3FFDE3F8B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3313E-B0CB-4F86-A2E2-AFF9ADC8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D52C6-D514-4C36-89FB-2175B1C5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B7227-FCF4-4916-A30D-95EF2A10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C4FC-22E8-4A1C-90E1-BA1BBD89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1097-1390-4368-A790-43D1D834A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A22BB-5DCD-4E11-BEEB-2DF621CDC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D44C8-F7E5-4BE7-A156-6D872F27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789C8-6D07-4C3E-BFEE-583864FE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9BC62-85DC-4BFD-9BDB-25257D70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4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3374-570F-4589-97B6-1E4F1D6A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131CC-31D3-4C5E-BF5A-BE88EE7A1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F84DC-92DB-4E7B-A00E-CE204996E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B9527-EF6D-4EB7-B607-485398F29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DAEA4-928B-4B3C-9B33-C7218EE74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EF030-E4DD-4CE0-8531-A2C5FC9F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80C27-1165-471D-A9F4-E8E0E9D7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9A8C5-2A2E-4847-A9AB-4729CD19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0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597D-74CE-4543-9EAC-DE162A8F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B814D-01B0-4151-ABA7-EAF8D005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2D13D-684A-4DB7-AAB4-7D3610CC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8E0E2-F739-4074-B073-794F532B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86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DB990-BD00-4339-BF6D-8DAF5FCA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BE2BB-545F-49DF-9051-F63F521A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1CDAF-852A-43A6-8D17-1EAB9941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3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8576-C188-4E97-A581-04111FEF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8BAA-7262-4AFD-93FD-82155D53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1391B-B3CF-403D-8C75-F1A9D9975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1A706-5E0B-45F9-9884-ED303922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4F4D2-0C55-4052-BCF9-6C374FA7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0CD01-013F-4745-968F-FE255801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6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0328-9E57-4477-A310-7C71302F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20BD4-BA95-4050-8FEA-C1B8A7EA9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EEF03-2173-4253-B0C5-8F5919D82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F26F8-ED0C-41EE-91B6-345417A7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96D1B-70C2-478D-9949-084723C3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F580-E760-44D0-AD84-ED0AD065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7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A6534-CFA1-48E6-9EA4-DCE88457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C2358-45E0-4193-9CBD-AEC678064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0902-2397-445B-82FC-9ED409337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193C-4197-4DBD-8092-11C4509BF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48B9-4051-4200-9E13-3335C0B0E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tone wall&#10;&#10;Description automatically generated">
            <a:extLst>
              <a:ext uri="{FF2B5EF4-FFF2-40B4-BE49-F238E27FC236}">
                <a16:creationId xmlns:a16="http://schemas.microsoft.com/office/drawing/2014/main" id="{FC9C5CFC-92B2-4CED-B6AA-F25B1226E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2" r="1" b="2173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Picture 9" descr="A picture containing box&#10;&#10;Description automatically generated">
            <a:extLst>
              <a:ext uri="{FF2B5EF4-FFF2-40B4-BE49-F238E27FC236}">
                <a16:creationId xmlns:a16="http://schemas.microsoft.com/office/drawing/2014/main" id="{51FA1899-D1FF-4A50-B4C0-AFF5C8232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7" r="-2" b="1028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50A62-7448-44E9-9047-F34A472F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FFC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History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5FA3E-1D84-4B60-B365-3CE102119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4084" y="4433198"/>
            <a:ext cx="4917948" cy="1335024"/>
          </a:xfrm>
        </p:spPr>
        <p:txBody>
          <a:bodyPr>
            <a:normAutofit/>
          </a:bodyPr>
          <a:lstStyle/>
          <a:p>
            <a:r>
              <a:rPr lang="en-GB" sz="2800" b="1" dirty="0"/>
              <a:t>(Day 5)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8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06DB-7206-4826-8BC8-DF27AB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What you will need…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D12C-45B2-4C5B-BABE-0F3ABDE8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Plain paper, pencil / pen</a:t>
            </a:r>
          </a:p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Coloured pencils/pens/paint</a:t>
            </a:r>
          </a:p>
          <a:p>
            <a:pPr marL="0" indent="0">
              <a:buNone/>
            </a:pPr>
            <a:endParaRPr lang="en-GB" sz="5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4CE08-5D1E-4256-8F36-32009F88E0DD}"/>
              </a:ext>
            </a:extLst>
          </p:cNvPr>
          <p:cNvSpPr txBox="1"/>
          <p:nvPr/>
        </p:nvSpPr>
        <p:spPr>
          <a:xfrm>
            <a:off x="9921922" y="492860"/>
            <a:ext cx="19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87568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06DB-7206-4826-8BC8-DF27AB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What can you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D12C-45B2-4C5B-BABE-0F3ABDE8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79" y="1825625"/>
            <a:ext cx="5782937" cy="4351338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What can you remember about ‘goody two-shoes’?</a:t>
            </a:r>
          </a:p>
          <a:p>
            <a:endParaRPr lang="en-GB" sz="54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How has reading changed for children across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4CE08-5D1E-4256-8F36-32009F88E0DD}"/>
              </a:ext>
            </a:extLst>
          </p:cNvPr>
          <p:cNvSpPr txBox="1"/>
          <p:nvPr/>
        </p:nvSpPr>
        <p:spPr>
          <a:xfrm>
            <a:off x="9921922" y="492860"/>
            <a:ext cx="19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10DABC-EBD9-4F76-944F-2659B22B4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94" y="1330021"/>
            <a:ext cx="3551722" cy="2721166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BA9D731-1617-474A-B1FD-A769564B6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864" y="3426767"/>
            <a:ext cx="2349508" cy="30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99908C-0501-4B7E-A220-F68953CA80C7}"/>
              </a:ext>
            </a:extLst>
          </p:cNvPr>
          <p:cNvSpPr txBox="1"/>
          <p:nvPr/>
        </p:nvSpPr>
        <p:spPr>
          <a:xfrm>
            <a:off x="9672810" y="492860"/>
            <a:ext cx="220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3430F9-1BD8-4601-99EC-210A2DED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24" y="155804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How has reading changed?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2915EB-A227-4CCC-9EE8-0F509F02B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79" y="1825624"/>
            <a:ext cx="6234629" cy="447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ldhabi" panose="01000000000000000000" pitchFamily="2" charset="-78"/>
                <a:cs typeface="Aldhabi" panose="01000000000000000000" pitchFamily="2" charset="-78"/>
              </a:rPr>
              <a:t>Reading has changed history. Without books, we wouldn’t have history as we know it. </a:t>
            </a:r>
          </a:p>
          <a:p>
            <a:pPr marL="0" indent="0">
              <a:buNone/>
            </a:pPr>
            <a:endParaRPr lang="en-GB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en-GB" sz="4000" dirty="0">
                <a:latin typeface="Aldhabi" panose="01000000000000000000" pitchFamily="2" charset="-78"/>
                <a:cs typeface="Aldhabi" panose="01000000000000000000" pitchFamily="2" charset="-78"/>
              </a:rPr>
              <a:t>Can you answer the question: </a:t>
            </a:r>
            <a:r>
              <a:rPr lang="en-GB" sz="4000" i="1" dirty="0">
                <a:latin typeface="Aldhabi" panose="01000000000000000000" pitchFamily="2" charset="-78"/>
                <a:cs typeface="Aldhabi" panose="01000000000000000000" pitchFamily="2" charset="-78"/>
              </a:rPr>
              <a:t>‘Why is reading so important to human civilisation?’</a:t>
            </a:r>
          </a:p>
          <a:p>
            <a:pPr marL="0" indent="0">
              <a:buNone/>
            </a:pPr>
            <a:r>
              <a:rPr lang="en-GB" sz="4000" dirty="0">
                <a:latin typeface="Aldhabi" panose="01000000000000000000" pitchFamily="2" charset="-78"/>
                <a:cs typeface="Aldhabi" panose="01000000000000000000" pitchFamily="2" charset="-78"/>
              </a:rPr>
              <a:t>- You can either explain verbally, or write an extended written response. </a:t>
            </a:r>
          </a:p>
        </p:txBody>
      </p:sp>
      <p:pic>
        <p:nvPicPr>
          <p:cNvPr id="8" name="Picture 7" descr="A picture containing text, book, suitcase, luggage&#10;&#10;Description automatically generated">
            <a:extLst>
              <a:ext uri="{FF2B5EF4-FFF2-40B4-BE49-F238E27FC236}">
                <a16:creationId xmlns:a16="http://schemas.microsoft.com/office/drawing/2014/main" id="{9B3843FE-4081-4749-A9C5-B58D32E3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53" y="1237829"/>
            <a:ext cx="4417523" cy="52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C54ACF-A416-4D3A-B4C3-700A9E227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34" y="2229802"/>
            <a:ext cx="5078493" cy="28710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47A7FD-7AB6-4D38-9CAE-020897AD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44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Timeline Task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7D425-FC29-4A73-A72F-437A5B50C092}"/>
              </a:ext>
            </a:extLst>
          </p:cNvPr>
          <p:cNvSpPr txBox="1"/>
          <p:nvPr/>
        </p:nvSpPr>
        <p:spPr>
          <a:xfrm>
            <a:off x="8780443" y="415742"/>
            <a:ext cx="27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INDEPENDENT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8E320-E0A4-40EE-842C-3EA9ED51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25" y="1325563"/>
            <a:ext cx="6642209" cy="4712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500" dirty="0">
                <a:latin typeface="Aldhabi" panose="01000000000000000000" pitchFamily="2" charset="-78"/>
                <a:cs typeface="Aldhabi" panose="01000000000000000000" pitchFamily="2" charset="-78"/>
              </a:rPr>
              <a:t>Bringing together everything you have learnt this week, with a bit of historian investigation, can you devise a timeline that tells the story of reading across human history?</a:t>
            </a:r>
          </a:p>
          <a:p>
            <a:pPr marL="0" indent="0">
              <a:buNone/>
            </a:pPr>
            <a:r>
              <a:rPr lang="en-GB" sz="3500" dirty="0">
                <a:latin typeface="Aldhabi" panose="01000000000000000000" pitchFamily="2" charset="-78"/>
                <a:cs typeface="Aldhabi" panose="01000000000000000000" pitchFamily="2" charset="-78"/>
              </a:rPr>
              <a:t>Remember:</a:t>
            </a:r>
          </a:p>
          <a:p>
            <a:pPr>
              <a:buFontTx/>
              <a:buChar char="-"/>
            </a:pPr>
            <a:r>
              <a:rPr lang="en-GB" sz="3500" i="1" dirty="0">
                <a:latin typeface="Aldhabi" panose="01000000000000000000" pitchFamily="2" charset="-78"/>
                <a:cs typeface="Aldhabi" panose="01000000000000000000" pitchFamily="2" charset="-78"/>
              </a:rPr>
              <a:t>Sumer and cuneiform</a:t>
            </a:r>
          </a:p>
          <a:p>
            <a:pPr>
              <a:buFontTx/>
              <a:buChar char="-"/>
            </a:pPr>
            <a:r>
              <a:rPr lang="en-GB" sz="3500" i="1" dirty="0">
                <a:latin typeface="Aldhabi" panose="01000000000000000000" pitchFamily="2" charset="-78"/>
                <a:cs typeface="Aldhabi" panose="01000000000000000000" pitchFamily="2" charset="-78"/>
              </a:rPr>
              <a:t>Monks and handcrafted books</a:t>
            </a:r>
          </a:p>
          <a:p>
            <a:pPr>
              <a:buFontTx/>
              <a:buChar char="-"/>
            </a:pPr>
            <a:r>
              <a:rPr lang="en-GB" sz="3500" i="1" dirty="0">
                <a:latin typeface="Aldhabi" panose="01000000000000000000" pitchFamily="2" charset="-78"/>
                <a:cs typeface="Aldhabi" panose="01000000000000000000" pitchFamily="2" charset="-78"/>
              </a:rPr>
              <a:t>Gutenberg and the influence of printing</a:t>
            </a:r>
          </a:p>
          <a:p>
            <a:pPr>
              <a:buFontTx/>
              <a:buChar char="-"/>
            </a:pPr>
            <a:r>
              <a:rPr lang="en-GB" sz="3500" i="1" dirty="0">
                <a:latin typeface="Aldhabi" panose="01000000000000000000" pitchFamily="2" charset="-78"/>
                <a:cs typeface="Aldhabi" panose="01000000000000000000" pitchFamily="2" charset="-78"/>
              </a:rPr>
              <a:t>Children’s literature</a:t>
            </a:r>
          </a:p>
        </p:txBody>
      </p:sp>
    </p:spTree>
    <p:extLst>
      <p:ext uri="{BB962C8B-B14F-4D97-AF65-F5344CB8AC3E}">
        <p14:creationId xmlns:p14="http://schemas.microsoft.com/office/powerpoint/2010/main" val="198158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black hat&#10;&#10;Description automatically generated">
            <a:extLst>
              <a:ext uri="{FF2B5EF4-FFF2-40B4-BE49-F238E27FC236}">
                <a16:creationId xmlns:a16="http://schemas.microsoft.com/office/drawing/2014/main" id="{3D99EFCE-6555-4DA3-B54E-5E39335F0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9" y="581140"/>
            <a:ext cx="5695720" cy="5695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64D4B-B65D-4418-883B-647DC492B0B8}"/>
              </a:ext>
            </a:extLst>
          </p:cNvPr>
          <p:cNvSpPr txBox="1"/>
          <p:nvPr/>
        </p:nvSpPr>
        <p:spPr>
          <a:xfrm>
            <a:off x="4898835" y="418641"/>
            <a:ext cx="710220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atin typeface="Aldhabi" panose="01000000000000000000" pitchFamily="2" charset="-78"/>
                <a:cs typeface="Aldhabi" panose="01000000000000000000" pitchFamily="2" charset="-78"/>
              </a:rPr>
              <a:t>Remember – keep reading, writing and inquiring!</a:t>
            </a:r>
          </a:p>
        </p:txBody>
      </p:sp>
    </p:spTree>
    <p:extLst>
      <p:ext uri="{BB962C8B-B14F-4D97-AF65-F5344CB8AC3E}">
        <p14:creationId xmlns:p14="http://schemas.microsoft.com/office/powerpoint/2010/main" val="45084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Aldhabi</vt:lpstr>
      <vt:lpstr>Arial</vt:lpstr>
      <vt:lpstr>Avenir Next LT Pro</vt:lpstr>
      <vt:lpstr>Calibri</vt:lpstr>
      <vt:lpstr>Calibri Light</vt:lpstr>
      <vt:lpstr>Office Theme</vt:lpstr>
      <vt:lpstr>History Week</vt:lpstr>
      <vt:lpstr>What you will need…</vt:lpstr>
      <vt:lpstr>What can you remember?</vt:lpstr>
      <vt:lpstr>How has reading changed?</vt:lpstr>
      <vt:lpstr>Timeline Task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Week</dc:title>
  <dc:creator>Alex Quigley</dc:creator>
  <cp:lastModifiedBy>Alex Quigley</cp:lastModifiedBy>
  <cp:revision>5</cp:revision>
  <dcterms:created xsi:type="dcterms:W3CDTF">2020-03-27T23:15:37Z</dcterms:created>
  <dcterms:modified xsi:type="dcterms:W3CDTF">2020-03-27T23:30:18Z</dcterms:modified>
</cp:coreProperties>
</file>