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8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18C9-3718-4DD0-AF5A-16DBA825E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9CC8D-171A-44A4-81C9-5B80711D3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0B3E-B788-4E05-B663-2C046400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40ECB-60FF-465B-890A-546C458D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0EB0-52C6-46E4-A3F5-672AF51A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7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0E18-9B08-4F82-83C5-FBEE13EB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DDD5-CDA8-43E8-9E96-2A1D97117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6F856-9F96-40C4-B405-1548B2DE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E377A-5A2B-4331-84B4-F7BACC55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68E9-54C1-4C28-A2CB-996A972C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6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1951D-B638-4D5F-849A-CE29D2FCA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97687-C2DF-4D7B-8D69-85DCEE623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E472A-3935-48A9-8EF8-90526692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1C4E-9ACB-4E28-A7ED-EA4033D1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8274-FDD5-420E-A388-ED3E4A36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5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5BE0-43EB-4D37-B9CD-73CA8BC7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3BA0-1795-4054-B052-C7F3DA5A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A2B1A-B66A-4511-A14E-7153A8AC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C389-00CE-446F-B85D-AFC43232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07B9-42E4-4658-BAC2-EFC98BBA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E322-A623-45B5-8D1C-E42C470F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EE656-4136-4D45-A344-3FFDE3F8B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3313E-B0CB-4F86-A2E2-AFF9ADC8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D52C6-D514-4C36-89FB-2175B1C5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7227-FCF4-4916-A30D-95EF2A10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C4FC-22E8-4A1C-90E1-BA1BBD89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1097-1390-4368-A790-43D1D834A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A22BB-5DCD-4E11-BEEB-2DF621CDC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D44C8-F7E5-4BE7-A156-6D872F27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789C8-6D07-4C3E-BFEE-583864F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9BC62-85DC-4BFD-9BDB-25257D70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4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3374-570F-4589-97B6-1E4F1D6A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31CC-31D3-4C5E-BF5A-BE88EE7A1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F84DC-92DB-4E7B-A00E-CE204996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B9527-EF6D-4EB7-B607-485398F29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DAEA4-928B-4B3C-9B33-C7218EE74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EF030-E4DD-4CE0-8531-A2C5FC9F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80C27-1165-471D-A9F4-E8E0E9D7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9A8C5-2A2E-4847-A9AB-4729CD19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0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597D-74CE-4543-9EAC-DE162A8F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B814D-01B0-4151-ABA7-EAF8D005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2D13D-684A-4DB7-AAB4-7D3610CC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8E0E2-F739-4074-B073-794F532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6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DB990-BD00-4339-BF6D-8DAF5FCA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BE2BB-545F-49DF-9051-F63F521A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1CDAF-852A-43A6-8D17-1EAB9941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3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8576-C188-4E97-A581-04111FEF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8BAA-7262-4AFD-93FD-82155D53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1391B-B3CF-403D-8C75-F1A9D9975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A706-5E0B-45F9-9884-ED303922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4F4D2-0C55-4052-BCF9-6C374FA7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0CD01-013F-4745-968F-FE255801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6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0328-9E57-4477-A310-7C71302F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20BD4-BA95-4050-8FEA-C1B8A7EA9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EEF03-2173-4253-B0C5-8F5919D82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F26F8-ED0C-41EE-91B6-345417A7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96D1B-70C2-478D-9949-084723C3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F580-E760-44D0-AD84-ED0AD06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7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A6534-CFA1-48E6-9EA4-DCE88457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C2358-45E0-4193-9CBD-AEC678064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0902-2397-445B-82FC-9ED409337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1644-B0CC-4B5E-A922-67159163B744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193C-4197-4DBD-8092-11C4509BF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8B9-4051-4200-9E13-3335C0B0E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2197-D5BA-4607-A664-2CBDFF667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mDgU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forkids.net/medieval-literature.html" TargetMode="External"/><Relationship Id="rId2" Type="http://schemas.openxmlformats.org/officeDocument/2006/relationships/hyperlink" Target="https://bit.ly/2vYIDK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bAv7eR" TargetMode="External"/><Relationship Id="rId2" Type="http://schemas.openxmlformats.org/officeDocument/2006/relationships/hyperlink" Target="https://bit.ly/2WNEbZ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y634oX" TargetMode="External"/><Relationship Id="rId2" Type="http://schemas.openxmlformats.org/officeDocument/2006/relationships/hyperlink" Target="https://bit.ly/3bxM3m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951D0A3F-2807-4344-A2A2-645129AC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r="174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50A62-7448-44E9-9047-F34A472F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6600" b="1" dirty="0">
                <a:solidFill>
                  <a:srgbClr val="FFC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History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5FA3E-1D84-4B60-B365-3CE102119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945" y="4565208"/>
            <a:ext cx="4023359" cy="1208141"/>
          </a:xfrm>
        </p:spPr>
        <p:txBody>
          <a:bodyPr>
            <a:normAutofit/>
          </a:bodyPr>
          <a:lstStyle/>
          <a:p>
            <a:r>
              <a:rPr lang="en-GB" sz="2800" b="1" dirty="0"/>
              <a:t>(Day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What you will need…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Plain paper, pencil / pen</a:t>
            </a:r>
          </a:p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Laptop</a:t>
            </a:r>
          </a:p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Coffee/teabag for paper staining (optional)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4CE08-5D1E-4256-8F36-32009F88E0DD}"/>
              </a:ext>
            </a:extLst>
          </p:cNvPr>
          <p:cNvSpPr txBox="1"/>
          <p:nvPr/>
        </p:nvSpPr>
        <p:spPr>
          <a:xfrm>
            <a:off x="9921922" y="492860"/>
            <a:ext cx="1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87568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What can you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79" y="1825625"/>
            <a:ext cx="5782937" cy="4351338"/>
          </a:xfrm>
        </p:spPr>
        <p:txBody>
          <a:bodyPr>
            <a:normAutofit lnSpcReduction="10000"/>
          </a:bodyPr>
          <a:lstStyle/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What can you remember about the birth of reading and writing in Sumer?</a:t>
            </a:r>
          </a:p>
          <a:p>
            <a:endParaRPr lang="en-GB" sz="54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GB" sz="5400" dirty="0">
                <a:latin typeface="Aldhabi" panose="01000000000000000000" pitchFamily="2" charset="-78"/>
                <a:cs typeface="Aldhabi" panose="01000000000000000000" pitchFamily="2" charset="-78"/>
              </a:rPr>
              <a:t> What is a civilisation? (what elements does it include?)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4CE08-5D1E-4256-8F36-32009F88E0DD}"/>
              </a:ext>
            </a:extLst>
          </p:cNvPr>
          <p:cNvSpPr txBox="1"/>
          <p:nvPr/>
        </p:nvSpPr>
        <p:spPr>
          <a:xfrm>
            <a:off x="9921922" y="492860"/>
            <a:ext cx="1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  <p:pic>
        <p:nvPicPr>
          <p:cNvPr id="5" name="Picture 4" descr="A picture containing box, stone, bottle&#10;&#10;Description automatically generated">
            <a:extLst>
              <a:ext uri="{FF2B5EF4-FFF2-40B4-BE49-F238E27FC236}">
                <a16:creationId xmlns:a16="http://schemas.microsoft.com/office/drawing/2014/main" id="{686E10BC-C73B-4D77-B651-BE8B4A08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79" y="1690688"/>
            <a:ext cx="4021521" cy="2628900"/>
          </a:xfrm>
          <a:prstGeom prst="rect">
            <a:avLst/>
          </a:prstGeom>
        </p:spPr>
      </p:pic>
      <p:pic>
        <p:nvPicPr>
          <p:cNvPr id="6" name="Picture 5" descr="A view of an old building&#10;&#10;Description automatically generated">
            <a:extLst>
              <a:ext uri="{FF2B5EF4-FFF2-40B4-BE49-F238E27FC236}">
                <a16:creationId xmlns:a16="http://schemas.microsoft.com/office/drawing/2014/main" id="{84DFD5E0-9D38-4619-95E2-D1727686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49" y="4457639"/>
            <a:ext cx="4219379" cy="21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62" y="319643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Exploring Objects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49" y="2442569"/>
            <a:ext cx="4956672" cy="3451455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What is this object?</a:t>
            </a:r>
          </a:p>
          <a:p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How old is this object?</a:t>
            </a:r>
          </a:p>
          <a:p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How valuable do you think this object might be?</a:t>
            </a:r>
          </a:p>
        </p:txBody>
      </p:sp>
      <p:pic>
        <p:nvPicPr>
          <p:cNvPr id="6" name="Picture 5" descr="A picture containing mirror&#10;&#10;Description automatically generated">
            <a:extLst>
              <a:ext uri="{FF2B5EF4-FFF2-40B4-BE49-F238E27FC236}">
                <a16:creationId xmlns:a16="http://schemas.microsoft.com/office/drawing/2014/main" id="{38C077E2-3FB0-42AA-B0CF-1BC650D6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68" y="2173406"/>
            <a:ext cx="6237027" cy="3508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17785-F5EF-43A5-BCA7-50BD15E2123E}"/>
              </a:ext>
            </a:extLst>
          </p:cNvPr>
          <p:cNvSpPr txBox="1"/>
          <p:nvPr/>
        </p:nvSpPr>
        <p:spPr>
          <a:xfrm>
            <a:off x="9921922" y="492860"/>
            <a:ext cx="19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407711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&#10;&#10;Description automatically generated">
            <a:extLst>
              <a:ext uri="{FF2B5EF4-FFF2-40B4-BE49-F238E27FC236}">
                <a16:creationId xmlns:a16="http://schemas.microsoft.com/office/drawing/2014/main" id="{38C077E2-3FB0-42AA-B0CF-1BC650D67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69" y="2470863"/>
            <a:ext cx="5360956" cy="3015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62" y="319643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Exploring Objects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2" y="1905918"/>
            <a:ext cx="6334700" cy="46324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This object is </a:t>
            </a:r>
            <a:r>
              <a:rPr lang="en-GB" sz="4800" i="1" dirty="0">
                <a:latin typeface="Aldhabi" panose="01000000000000000000" pitchFamily="2" charset="-78"/>
                <a:cs typeface="Aldhabi" panose="01000000000000000000" pitchFamily="2" charset="-78"/>
              </a:rPr>
              <a:t>‘King Alfred’s jewel’. 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A stick was inserted into the hole on the end and it was then used as a pointer – the king would point at the words as he read and follow along.</a:t>
            </a:r>
          </a:p>
          <a:p>
            <a:pPr marL="0" indent="0">
              <a:buNone/>
            </a:pPr>
            <a:endParaRPr lang="en-GB" sz="48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Find out more here: 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  <a:hlinkClick r:id="rId3"/>
              </a:rPr>
              <a:t>https://bit.ly/3amDgU0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17785-F5EF-43A5-BCA7-50BD15E2123E}"/>
              </a:ext>
            </a:extLst>
          </p:cNvPr>
          <p:cNvSpPr txBox="1"/>
          <p:nvPr/>
        </p:nvSpPr>
        <p:spPr>
          <a:xfrm>
            <a:off x="9309253" y="319643"/>
            <a:ext cx="246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322842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06DB-7206-4826-8BC8-DF27ABE2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0" y="301194"/>
            <a:ext cx="11004932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Reading &amp; Writing in Medieval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D12C-45B2-4C5B-BABE-0F3ABDE8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45" y="1839141"/>
            <a:ext cx="6770105" cy="4477793"/>
          </a:xfrm>
        </p:spPr>
        <p:txBody>
          <a:bodyPr>
            <a:normAutofit fontScale="85000" lnSpcReduction="20000"/>
          </a:bodyPr>
          <a:lstStyle/>
          <a:p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What do we already know about  Medieval times (around 5</a:t>
            </a:r>
            <a:r>
              <a:rPr lang="en-GB" sz="4800" baseline="30000" dirty="0">
                <a:latin typeface="Aldhabi" panose="01000000000000000000" pitchFamily="2" charset="-78"/>
                <a:cs typeface="Aldhabi" panose="01000000000000000000" pitchFamily="2" charset="-78"/>
              </a:rPr>
              <a:t>th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century CE to the 13</a:t>
            </a:r>
            <a:r>
              <a:rPr lang="en-GB" sz="4800" baseline="30000" dirty="0">
                <a:latin typeface="Aldhabi" panose="01000000000000000000" pitchFamily="2" charset="-78"/>
                <a:cs typeface="Aldhabi" panose="01000000000000000000" pitchFamily="2" charset="-78"/>
              </a:rPr>
              <a:t>th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 century CE)? Fine out more now:  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  <a:hlinkClick r:id="rId2"/>
              </a:rPr>
              <a:t>https://bit.ly/2vYIDK8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. </a:t>
            </a:r>
          </a:p>
          <a:p>
            <a:pPr marL="0" indent="0">
              <a:buNone/>
            </a:pPr>
            <a:endParaRPr lang="en-GB" sz="48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Read this webpage and summarise five key facts about Medieval reading and writing: 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  <a:hlinkClick r:id="rId3"/>
              </a:rPr>
              <a:t>https://www.historyforkids.net/medieval-literature.html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17785-F5EF-43A5-BCA7-50BD15E2123E}"/>
              </a:ext>
            </a:extLst>
          </p:cNvPr>
          <p:cNvSpPr txBox="1"/>
          <p:nvPr/>
        </p:nvSpPr>
        <p:spPr>
          <a:xfrm>
            <a:off x="9276202" y="88810"/>
            <a:ext cx="303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INDEPENDENT</a:t>
            </a:r>
          </a:p>
        </p:txBody>
      </p:sp>
      <p:pic>
        <p:nvPicPr>
          <p:cNvPr id="9" name="Picture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CA8BEBE-2470-448C-BC9E-BE57CF6E6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50" y="2358931"/>
            <a:ext cx="4301726" cy="29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0F7FC-A1DC-48FE-9812-0406C4C07E2D}"/>
              </a:ext>
            </a:extLst>
          </p:cNvPr>
          <p:cNvSpPr txBox="1"/>
          <p:nvPr/>
        </p:nvSpPr>
        <p:spPr>
          <a:xfrm>
            <a:off x="9276202" y="88810"/>
            <a:ext cx="303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D1876C-42EF-494E-AA8E-3275055E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0" y="120569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Medieval Monks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7C7812-B99E-4095-B449-A04F5702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58" y="1641589"/>
            <a:ext cx="7182080" cy="48967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Medieval monks were the authors of their age.  </a:t>
            </a:r>
          </a:p>
          <a:p>
            <a:pPr marL="0" indent="0">
              <a:buNone/>
            </a:pPr>
            <a:endParaRPr lang="en-GB" sz="48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Take a look at their monastery and talk about what it shows about their lives… 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  <a:hlinkClick r:id="rId2"/>
              </a:rPr>
              <a:t>https://bit.ly/2WNEbZB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. </a:t>
            </a:r>
          </a:p>
          <a:p>
            <a:pPr marL="0" indent="0">
              <a:buNone/>
            </a:pPr>
            <a:endParaRPr lang="en-GB" sz="48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Now, meet the monk: 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  <a:hlinkClick r:id="rId3"/>
              </a:rPr>
              <a:t>https://bit.ly/3bAv7eR</a:t>
            </a:r>
            <a:r>
              <a:rPr lang="en-GB" sz="4800" dirty="0">
                <a:latin typeface="Aldhabi" panose="01000000000000000000" pitchFamily="2" charset="-78"/>
                <a:cs typeface="Aldhabi" panose="01000000000000000000" pitchFamily="2" charset="-78"/>
              </a:rPr>
              <a:t>. </a:t>
            </a:r>
          </a:p>
        </p:txBody>
      </p:sp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04DC89BE-414C-47CA-A995-9B7E42B06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38" y="2858752"/>
            <a:ext cx="4303004" cy="2158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A58AA0-C053-44E0-91D8-71BA4663BD80}"/>
              </a:ext>
            </a:extLst>
          </p:cNvPr>
          <p:cNvSpPr txBox="1"/>
          <p:nvPr/>
        </p:nvSpPr>
        <p:spPr>
          <a:xfrm>
            <a:off x="8926293" y="6279614"/>
            <a:ext cx="326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Thank you to English Heritage!</a:t>
            </a:r>
          </a:p>
        </p:txBody>
      </p:sp>
    </p:spTree>
    <p:extLst>
      <p:ext uri="{BB962C8B-B14F-4D97-AF65-F5344CB8AC3E}">
        <p14:creationId xmlns:p14="http://schemas.microsoft.com/office/powerpoint/2010/main" val="357584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7801A8-80CE-4AA2-9E44-3DDD28D6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93" y="8881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C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ILLUMINATED INITIALS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42EE2-E4F4-45A9-863A-02022DA706F3}"/>
              </a:ext>
            </a:extLst>
          </p:cNvPr>
          <p:cNvSpPr txBox="1"/>
          <p:nvPr/>
        </p:nvSpPr>
        <p:spPr>
          <a:xfrm>
            <a:off x="9276202" y="88810"/>
            <a:ext cx="303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INDEPENDENT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85E7-7F52-4790-9DB5-E1AEBD622449}"/>
              </a:ext>
            </a:extLst>
          </p:cNvPr>
          <p:cNvSpPr txBox="1"/>
          <p:nvPr/>
        </p:nvSpPr>
        <p:spPr>
          <a:xfrm>
            <a:off x="363557" y="1619480"/>
            <a:ext cx="6962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</a:rPr>
              <a:t>In the Medieval age, before printing presses, books were carefully handwritten by monks, so they were expensive and rare. They were often beautifully designed… </a:t>
            </a:r>
            <a:r>
              <a:rPr lang="en-GB" sz="4000">
                <a:latin typeface="Aldhabi" panose="01000000000000000000" pitchFamily="2" charset="-78"/>
                <a:cs typeface="Aldhabi" panose="01000000000000000000" pitchFamily="2" charset="-78"/>
              </a:rPr>
              <a:t>(watch here: </a:t>
            </a:r>
            <a:r>
              <a:rPr lang="en-GB" sz="4000">
                <a:latin typeface="Aldhabi" panose="01000000000000000000" pitchFamily="2" charset="-78"/>
                <a:cs typeface="Aldhabi" panose="01000000000000000000" pitchFamily="2" charset="-78"/>
                <a:hlinkClick r:id="rId2"/>
              </a:rPr>
              <a:t>https://bit.ly/3bxM3mc</a:t>
            </a:r>
            <a:r>
              <a:rPr lang="en-GB" sz="4000">
                <a:latin typeface="Aldhabi" panose="01000000000000000000" pitchFamily="2" charset="-78"/>
                <a:cs typeface="Aldhabi" panose="01000000000000000000" pitchFamily="2" charset="-78"/>
              </a:rPr>
              <a:t>). </a:t>
            </a:r>
            <a:endParaRPr lang="en-GB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en-GB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</a:rPr>
              <a:t>Can you design your own illuminated initial? Read about your task here: </a:t>
            </a:r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  <a:hlinkClick r:id="rId3"/>
              </a:rPr>
              <a:t>https://bit.ly/2y634oX</a:t>
            </a:r>
            <a:r>
              <a:rPr lang="en-GB" sz="4000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  <a:p>
            <a:r>
              <a:rPr lang="en-GB" sz="4000" b="1" i="1" dirty="0">
                <a:latin typeface="Aldhabi" panose="01000000000000000000" pitchFamily="2" charset="-78"/>
                <a:cs typeface="Aldhabi" panose="01000000000000000000" pitchFamily="2" charset="-78"/>
              </a:rPr>
              <a:t>(You may want to stain your paper with tea/coffee)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584F9-9020-4400-9E44-32115FCBFD30}"/>
              </a:ext>
            </a:extLst>
          </p:cNvPr>
          <p:cNvSpPr txBox="1"/>
          <p:nvPr/>
        </p:nvSpPr>
        <p:spPr>
          <a:xfrm>
            <a:off x="8926293" y="6279614"/>
            <a:ext cx="326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Thank you to English Heritage!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4F4FE-66D0-498F-AF8E-473F110DB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17" y="1969109"/>
            <a:ext cx="4671661" cy="34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black hat&#10;&#10;Description automatically generated">
            <a:extLst>
              <a:ext uri="{FF2B5EF4-FFF2-40B4-BE49-F238E27FC236}">
                <a16:creationId xmlns:a16="http://schemas.microsoft.com/office/drawing/2014/main" id="{3D99EFCE-6555-4DA3-B54E-5E39335F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" y="581140"/>
            <a:ext cx="5695720" cy="5695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64D4B-B65D-4418-883B-647DC492B0B8}"/>
              </a:ext>
            </a:extLst>
          </p:cNvPr>
          <p:cNvSpPr txBox="1"/>
          <p:nvPr/>
        </p:nvSpPr>
        <p:spPr>
          <a:xfrm>
            <a:off x="4898835" y="418641"/>
            <a:ext cx="710220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atin typeface="Aldhabi" panose="01000000000000000000" pitchFamily="2" charset="-78"/>
                <a:cs typeface="Aldhabi" panose="01000000000000000000" pitchFamily="2" charset="-78"/>
              </a:rPr>
              <a:t>Now, go and write the best story ever written!</a:t>
            </a:r>
          </a:p>
        </p:txBody>
      </p:sp>
    </p:spTree>
    <p:extLst>
      <p:ext uri="{BB962C8B-B14F-4D97-AF65-F5344CB8AC3E}">
        <p14:creationId xmlns:p14="http://schemas.microsoft.com/office/powerpoint/2010/main" val="45084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370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Aldhabi</vt:lpstr>
      <vt:lpstr>Arial</vt:lpstr>
      <vt:lpstr>Calibri</vt:lpstr>
      <vt:lpstr>Calibri Light</vt:lpstr>
      <vt:lpstr>Office Theme</vt:lpstr>
      <vt:lpstr>History Week</vt:lpstr>
      <vt:lpstr>What you will need…</vt:lpstr>
      <vt:lpstr>What can you remember?</vt:lpstr>
      <vt:lpstr>Exploring Objects in History</vt:lpstr>
      <vt:lpstr>Exploring Objects in History</vt:lpstr>
      <vt:lpstr>Reading &amp; Writing in Medieval Times</vt:lpstr>
      <vt:lpstr>Medieval Monks</vt:lpstr>
      <vt:lpstr>ILLUMINATED INITIALS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Week</dc:title>
  <dc:creator>Alex Quigley</dc:creator>
  <cp:lastModifiedBy>Alex Quigley</cp:lastModifiedBy>
  <cp:revision>11</cp:revision>
  <dcterms:created xsi:type="dcterms:W3CDTF">2020-03-26T23:51:11Z</dcterms:created>
  <dcterms:modified xsi:type="dcterms:W3CDTF">2020-03-27T21:58:03Z</dcterms:modified>
</cp:coreProperties>
</file>