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2" r:id="rId1"/>
  </p:sldMasterIdLst>
  <p:notesMasterIdLst>
    <p:notesMasterId r:id="rId11"/>
  </p:notesMasterIdLst>
  <p:sldIdLst>
    <p:sldId id="256" r:id="rId2"/>
    <p:sldId id="261" r:id="rId3"/>
    <p:sldId id="257" r:id="rId4"/>
    <p:sldId id="258" r:id="rId5"/>
    <p:sldId id="262" r:id="rId6"/>
    <p:sldId id="263" r:id="rId7"/>
    <p:sldId id="264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2"/>
    <p:restoredTop sz="94697"/>
  </p:normalViewPr>
  <p:slideViewPr>
    <p:cSldViewPr snapToGrid="0" snapToObjects="1">
      <p:cViewPr varScale="1">
        <p:scale>
          <a:sx n="96" d="100"/>
          <a:sy n="96" d="100"/>
        </p:scale>
        <p:origin x="5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59AA0-31E2-E548-A442-A01C275F8961}" type="datetimeFigureOut">
              <a:rPr lang="en-US" smtClean="0"/>
              <a:t>3/21/20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3DAE9-F39C-D043-883D-7233297EC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1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F3DAE9-F39C-D043-883D-7233297EC0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02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1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3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3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786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455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5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46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59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3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67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9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71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81" r:id="rId6"/>
    <p:sldLayoutId id="2147483776" r:id="rId7"/>
    <p:sldLayoutId id="2147483777" r:id="rId8"/>
    <p:sldLayoutId id="2147483778" r:id="rId9"/>
    <p:sldLayoutId id="2147483780" r:id="rId10"/>
    <p:sldLayoutId id="214748377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ids.kiddle.co/Cave_painti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canva.com/learn/color-meaning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RuV81WORaj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nalogous_colors" TargetMode="External"/><Relationship Id="rId2" Type="http://schemas.openxmlformats.org/officeDocument/2006/relationships/hyperlink" Target="https://en.wikipedia.org/wiki/Complementary_color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kids.kiddle.co/Lascau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9">
            <a:extLst>
              <a:ext uri="{FF2B5EF4-FFF2-40B4-BE49-F238E27FC236}">
                <a16:creationId xmlns:a16="http://schemas.microsoft.com/office/drawing/2014/main" id="{168AB93A-48BC-4C25-A3AD-C17B5A682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B82157-016A-9E4F-B285-753EE1EA3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8581" y="643467"/>
            <a:ext cx="3562483" cy="3569241"/>
          </a:xfrm>
        </p:spPr>
        <p:txBody>
          <a:bodyPr>
            <a:normAutofit/>
          </a:bodyPr>
          <a:lstStyle/>
          <a:p>
            <a:r>
              <a:rPr lang="en-US" sz="5800" dirty="0"/>
              <a:t>Art Week (day 1)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549478-8BD1-DF45-B5F0-D32A8F36D2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98581" y="4631161"/>
            <a:ext cx="3562483" cy="1569486"/>
          </a:xfrm>
        </p:spPr>
        <p:txBody>
          <a:bodyPr>
            <a:normAutofit/>
          </a:bodyPr>
          <a:lstStyle/>
          <a:p>
            <a:r>
              <a:rPr lang="en-US"/>
              <a:t>Home school</a:t>
            </a:r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5874" y="4409267"/>
            <a:ext cx="3242551" cy="27432"/>
          </a:xfrm>
          <a:custGeom>
            <a:avLst/>
            <a:gdLst>
              <a:gd name="connsiteX0" fmla="*/ 0 w 3242551"/>
              <a:gd name="connsiteY0" fmla="*/ 0 h 27432"/>
              <a:gd name="connsiteX1" fmla="*/ 616085 w 3242551"/>
              <a:gd name="connsiteY1" fmla="*/ 0 h 27432"/>
              <a:gd name="connsiteX2" fmla="*/ 1264595 w 3242551"/>
              <a:gd name="connsiteY2" fmla="*/ 0 h 27432"/>
              <a:gd name="connsiteX3" fmla="*/ 1945531 w 3242551"/>
              <a:gd name="connsiteY3" fmla="*/ 0 h 27432"/>
              <a:gd name="connsiteX4" fmla="*/ 2626466 w 3242551"/>
              <a:gd name="connsiteY4" fmla="*/ 0 h 27432"/>
              <a:gd name="connsiteX5" fmla="*/ 3242551 w 3242551"/>
              <a:gd name="connsiteY5" fmla="*/ 0 h 27432"/>
              <a:gd name="connsiteX6" fmla="*/ 3242551 w 3242551"/>
              <a:gd name="connsiteY6" fmla="*/ 27432 h 27432"/>
              <a:gd name="connsiteX7" fmla="*/ 2529190 w 3242551"/>
              <a:gd name="connsiteY7" fmla="*/ 27432 h 27432"/>
              <a:gd name="connsiteX8" fmla="*/ 1815829 w 3242551"/>
              <a:gd name="connsiteY8" fmla="*/ 27432 h 27432"/>
              <a:gd name="connsiteX9" fmla="*/ 1167318 w 3242551"/>
              <a:gd name="connsiteY9" fmla="*/ 27432 h 27432"/>
              <a:gd name="connsiteX10" fmla="*/ 0 w 3242551"/>
              <a:gd name="connsiteY10" fmla="*/ 27432 h 27432"/>
              <a:gd name="connsiteX11" fmla="*/ 0 w 3242551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2551" h="27432" fill="none" extrusionOk="0">
                <a:moveTo>
                  <a:pt x="0" y="0"/>
                </a:moveTo>
                <a:cubicBezTo>
                  <a:pt x="194108" y="-30346"/>
                  <a:pt x="476260" y="9901"/>
                  <a:pt x="616085" y="0"/>
                </a:cubicBezTo>
                <a:cubicBezTo>
                  <a:pt x="755911" y="-9901"/>
                  <a:pt x="955441" y="-31994"/>
                  <a:pt x="1264595" y="0"/>
                </a:cubicBezTo>
                <a:cubicBezTo>
                  <a:pt x="1573749" y="31994"/>
                  <a:pt x="1618785" y="-7447"/>
                  <a:pt x="1945531" y="0"/>
                </a:cubicBezTo>
                <a:cubicBezTo>
                  <a:pt x="2272277" y="7447"/>
                  <a:pt x="2390625" y="1646"/>
                  <a:pt x="2626466" y="0"/>
                </a:cubicBezTo>
                <a:cubicBezTo>
                  <a:pt x="2862308" y="-1646"/>
                  <a:pt x="3064770" y="5184"/>
                  <a:pt x="3242551" y="0"/>
                </a:cubicBezTo>
                <a:cubicBezTo>
                  <a:pt x="3241385" y="7395"/>
                  <a:pt x="3242596" y="21864"/>
                  <a:pt x="3242551" y="27432"/>
                </a:cubicBezTo>
                <a:cubicBezTo>
                  <a:pt x="3023282" y="59750"/>
                  <a:pt x="2875833" y="36030"/>
                  <a:pt x="2529190" y="27432"/>
                </a:cubicBezTo>
                <a:cubicBezTo>
                  <a:pt x="2182547" y="18834"/>
                  <a:pt x="2011286" y="10066"/>
                  <a:pt x="1815829" y="27432"/>
                </a:cubicBezTo>
                <a:cubicBezTo>
                  <a:pt x="1620372" y="44798"/>
                  <a:pt x="1410011" y="-1058"/>
                  <a:pt x="1167318" y="27432"/>
                </a:cubicBezTo>
                <a:cubicBezTo>
                  <a:pt x="924625" y="55922"/>
                  <a:pt x="241931" y="85033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42551" h="27432" stroke="0" extrusionOk="0">
                <a:moveTo>
                  <a:pt x="0" y="0"/>
                </a:moveTo>
                <a:cubicBezTo>
                  <a:pt x="292987" y="-12051"/>
                  <a:pt x="313221" y="-4437"/>
                  <a:pt x="616085" y="0"/>
                </a:cubicBezTo>
                <a:cubicBezTo>
                  <a:pt x="918950" y="4437"/>
                  <a:pt x="1001475" y="-7765"/>
                  <a:pt x="1167318" y="0"/>
                </a:cubicBezTo>
                <a:cubicBezTo>
                  <a:pt x="1333161" y="7765"/>
                  <a:pt x="1642740" y="34995"/>
                  <a:pt x="1880680" y="0"/>
                </a:cubicBezTo>
                <a:cubicBezTo>
                  <a:pt x="2118620" y="-34995"/>
                  <a:pt x="2326628" y="756"/>
                  <a:pt x="2496764" y="0"/>
                </a:cubicBezTo>
                <a:cubicBezTo>
                  <a:pt x="2666900" y="-756"/>
                  <a:pt x="2887316" y="25599"/>
                  <a:pt x="3242551" y="0"/>
                </a:cubicBezTo>
                <a:cubicBezTo>
                  <a:pt x="3242744" y="12649"/>
                  <a:pt x="3241563" y="17989"/>
                  <a:pt x="3242551" y="27432"/>
                </a:cubicBezTo>
                <a:cubicBezTo>
                  <a:pt x="3008998" y="-2757"/>
                  <a:pt x="2799879" y="44559"/>
                  <a:pt x="2594041" y="27432"/>
                </a:cubicBezTo>
                <a:cubicBezTo>
                  <a:pt x="2388203" y="10306"/>
                  <a:pt x="2212925" y="-2221"/>
                  <a:pt x="1880680" y="27432"/>
                </a:cubicBezTo>
                <a:cubicBezTo>
                  <a:pt x="1548435" y="57085"/>
                  <a:pt x="1523943" y="37041"/>
                  <a:pt x="1329446" y="27432"/>
                </a:cubicBezTo>
                <a:cubicBezTo>
                  <a:pt x="1134949" y="17823"/>
                  <a:pt x="919920" y="28299"/>
                  <a:pt x="680936" y="27432"/>
                </a:cubicBezTo>
                <a:cubicBezTo>
                  <a:pt x="441952" y="26566"/>
                  <a:pt x="273000" y="57219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48C5D5"/>
          </a:solidFill>
          <a:ln w="38100" cap="rnd">
            <a:solidFill>
              <a:srgbClr val="48C5D5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010295-CE12-47B1-B14F-456987F422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780" r="-1" b="9105"/>
          <a:stretch/>
        </p:blipFill>
        <p:spPr>
          <a:xfrm>
            <a:off x="419503" y="640080"/>
            <a:ext cx="7015689" cy="55504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E8421B-BC88-D54E-8D50-5FBB59D061AA}"/>
              </a:ext>
            </a:extLst>
          </p:cNvPr>
          <p:cNvSpPr txBox="1"/>
          <p:nvPr/>
        </p:nvSpPr>
        <p:spPr>
          <a:xfrm>
            <a:off x="11248425" y="145774"/>
            <a:ext cx="79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HELP</a:t>
            </a:r>
          </a:p>
        </p:txBody>
      </p:sp>
    </p:spTree>
    <p:extLst>
      <p:ext uri="{BB962C8B-B14F-4D97-AF65-F5344CB8AC3E}">
        <p14:creationId xmlns:p14="http://schemas.microsoft.com/office/powerpoint/2010/main" val="2714947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057D3-6D31-7F4E-B37E-1A7E6F627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you’ll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9FA46-D5BC-CC4F-9A83-8C4ED10DD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Plain paper and pencil/pen</a:t>
            </a:r>
          </a:p>
          <a:p>
            <a:r>
              <a:rPr lang="en-US" sz="4400" dirty="0"/>
              <a:t>Paint and paint brushes</a:t>
            </a:r>
          </a:p>
          <a:p>
            <a:r>
              <a:rPr lang="en-US" sz="4400" dirty="0"/>
              <a:t>Laptop</a:t>
            </a:r>
          </a:p>
          <a:p>
            <a:r>
              <a:rPr lang="en-US" sz="4400" dirty="0"/>
              <a:t>Coffee/tea for staining!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064E95-E549-6E4B-9978-1DDBF98EF769}"/>
              </a:ext>
            </a:extLst>
          </p:cNvPr>
          <p:cNvSpPr txBox="1"/>
          <p:nvPr/>
        </p:nvSpPr>
        <p:spPr>
          <a:xfrm>
            <a:off x="11248425" y="145774"/>
            <a:ext cx="79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HELP</a:t>
            </a:r>
          </a:p>
        </p:txBody>
      </p:sp>
    </p:spTree>
    <p:extLst>
      <p:ext uri="{BB962C8B-B14F-4D97-AF65-F5344CB8AC3E}">
        <p14:creationId xmlns:p14="http://schemas.microsoft.com/office/powerpoint/2010/main" val="1538100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01468-2433-D945-928D-55C3B69CD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B1F8A-DA1E-F74B-A851-6C751A3A9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44" y="1929384"/>
            <a:ext cx="10842356" cy="4251960"/>
          </a:xfrm>
        </p:spPr>
        <p:txBody>
          <a:bodyPr>
            <a:normAutofit fontScale="92500"/>
          </a:bodyPr>
          <a:lstStyle/>
          <a:p>
            <a:r>
              <a:rPr lang="en-US" sz="4800" dirty="0"/>
              <a:t> Can you tell me what art is?</a:t>
            </a:r>
          </a:p>
          <a:p>
            <a:endParaRPr lang="en-US" sz="4800" dirty="0"/>
          </a:p>
          <a:p>
            <a:r>
              <a:rPr lang="en-US" sz="4800" dirty="0"/>
              <a:t> Why do we create art?</a:t>
            </a:r>
          </a:p>
          <a:p>
            <a:endParaRPr lang="en-US" sz="4800" dirty="0"/>
          </a:p>
          <a:p>
            <a:r>
              <a:rPr lang="en-US" sz="4800" dirty="0"/>
              <a:t> How do you feel when you draw/paint/sculpt?</a:t>
            </a:r>
          </a:p>
        </p:txBody>
      </p:sp>
      <p:pic>
        <p:nvPicPr>
          <p:cNvPr id="5" name="Picture 4" descr="A close up of a womans face&#10;&#10;Description automatically generated">
            <a:extLst>
              <a:ext uri="{FF2B5EF4-FFF2-40B4-BE49-F238E27FC236}">
                <a16:creationId xmlns:a16="http://schemas.microsoft.com/office/drawing/2014/main" id="{1E6C32B0-059A-F54C-B8EC-97DE37450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271907" y="920600"/>
            <a:ext cx="6857997" cy="50168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35B182-7137-6045-B5C6-04535341B1B7}"/>
              </a:ext>
            </a:extLst>
          </p:cNvPr>
          <p:cNvSpPr txBox="1"/>
          <p:nvPr/>
        </p:nvSpPr>
        <p:spPr>
          <a:xfrm>
            <a:off x="11248425" y="145774"/>
            <a:ext cx="79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HELP</a:t>
            </a:r>
          </a:p>
        </p:txBody>
      </p:sp>
    </p:spTree>
    <p:extLst>
      <p:ext uri="{BB962C8B-B14F-4D97-AF65-F5344CB8AC3E}">
        <p14:creationId xmlns:p14="http://schemas.microsoft.com/office/powerpoint/2010/main" val="2834445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406C6-1041-514F-A9D4-CA7CAD971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'fine art’ - Cave painting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2E948D80-5BE6-4B4E-90A6-0BF5F058D7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71200" y="2188623"/>
            <a:ext cx="3809221" cy="380922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04B4DB-52BE-5D41-935B-10D225079EA5}"/>
              </a:ext>
            </a:extLst>
          </p:cNvPr>
          <p:cNvSpPr txBox="1"/>
          <p:nvPr/>
        </p:nvSpPr>
        <p:spPr>
          <a:xfrm>
            <a:off x="511579" y="2188623"/>
            <a:ext cx="66870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The first known art was cave painting…Read and find out more: </a:t>
            </a:r>
            <a:r>
              <a:rPr lang="en-US" sz="4400" dirty="0">
                <a:hlinkClick r:id="rId3"/>
              </a:rPr>
              <a:t>https://kids.kiddle.co/Cave_painting</a:t>
            </a:r>
            <a:r>
              <a:rPr lang="en-US" sz="44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Answer the following questions:</a:t>
            </a:r>
          </a:p>
          <a:p>
            <a:pPr marL="742950" indent="-742950">
              <a:buAutoNum type="arabicPeriod"/>
            </a:pPr>
            <a:r>
              <a:rPr lang="en-US" sz="4400" dirty="0"/>
              <a:t>What were the different styles of painting?</a:t>
            </a:r>
          </a:p>
          <a:p>
            <a:pPr marL="742950" indent="-742950">
              <a:buAutoNum type="arabicPeriod"/>
            </a:pPr>
            <a:r>
              <a:rPr lang="en-US" sz="4400" dirty="0"/>
              <a:t>Why did people paint in caves?</a:t>
            </a:r>
          </a:p>
          <a:p>
            <a:pPr marL="742950" indent="-742950">
              <a:buAutoNum type="arabicPeriod"/>
            </a:pP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E0589D-A84E-CF48-B0D9-94104E1782F7}"/>
              </a:ext>
            </a:extLst>
          </p:cNvPr>
          <p:cNvSpPr txBox="1"/>
          <p:nvPr/>
        </p:nvSpPr>
        <p:spPr>
          <a:xfrm>
            <a:off x="10654749" y="145774"/>
            <a:ext cx="1391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INDEPENDENT</a:t>
            </a:r>
          </a:p>
        </p:txBody>
      </p:sp>
    </p:spTree>
    <p:extLst>
      <p:ext uri="{BB962C8B-B14F-4D97-AF65-F5344CB8AC3E}">
        <p14:creationId xmlns:p14="http://schemas.microsoft.com/office/powerpoint/2010/main" val="905572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29C74-B508-AA47-B476-0214A49B9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Colour</a:t>
            </a:r>
            <a:r>
              <a:rPr lang="en-US" dirty="0"/>
              <a:t> and painting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A2E16-53FC-3246-98A1-63A238FFB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5" y="2061905"/>
            <a:ext cx="7484166" cy="4251960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/>
              <a:t> </a:t>
            </a:r>
            <a:r>
              <a:rPr lang="en-US" sz="4400" dirty="0" err="1"/>
              <a:t>Colour</a:t>
            </a:r>
            <a:r>
              <a:rPr lang="en-US" sz="4400" dirty="0"/>
              <a:t> has always been central to fine art. Research the following </a:t>
            </a:r>
            <a:r>
              <a:rPr lang="en-US" sz="4400" dirty="0" err="1"/>
              <a:t>colours</a:t>
            </a:r>
            <a:r>
              <a:rPr lang="en-US" sz="4400" dirty="0"/>
              <a:t>: </a:t>
            </a:r>
            <a:r>
              <a:rPr lang="en-US" sz="4400" b="1" dirty="0">
                <a:solidFill>
                  <a:srgbClr val="002060"/>
                </a:solidFill>
              </a:rPr>
              <a:t>blue</a:t>
            </a:r>
            <a:r>
              <a:rPr lang="en-US" sz="4400" dirty="0"/>
              <a:t>, </a:t>
            </a:r>
            <a:r>
              <a:rPr lang="en-US" sz="4400" b="1" dirty="0">
                <a:solidFill>
                  <a:srgbClr val="FF0000"/>
                </a:solidFill>
              </a:rPr>
              <a:t>red</a:t>
            </a:r>
            <a:r>
              <a:rPr lang="en-US" sz="4400" dirty="0"/>
              <a:t>, </a:t>
            </a:r>
            <a:r>
              <a:rPr lang="en-US" sz="4400" b="1" dirty="0">
                <a:solidFill>
                  <a:srgbClr val="FFC000"/>
                </a:solidFill>
              </a:rPr>
              <a:t>yellow</a:t>
            </a:r>
            <a:r>
              <a:rPr lang="en-US" sz="4400" dirty="0"/>
              <a:t> and </a:t>
            </a:r>
            <a:r>
              <a:rPr lang="en-US" sz="4400" b="1" dirty="0">
                <a:solidFill>
                  <a:srgbClr val="00B050"/>
                </a:solidFill>
              </a:rPr>
              <a:t>green</a:t>
            </a:r>
            <a:r>
              <a:rPr lang="en-US" sz="4400" dirty="0"/>
              <a:t>: </a:t>
            </a:r>
            <a:r>
              <a:rPr lang="en-US" sz="4400" dirty="0">
                <a:hlinkClick r:id="rId2"/>
              </a:rPr>
              <a:t>https://www.canva.com/learn/color-meanings/</a:t>
            </a:r>
            <a:r>
              <a:rPr lang="en-US" sz="4400" dirty="0"/>
              <a:t>. </a:t>
            </a:r>
          </a:p>
          <a:p>
            <a:r>
              <a:rPr lang="en-US" sz="4400" dirty="0"/>
              <a:t>Pick a </a:t>
            </a:r>
            <a:r>
              <a:rPr lang="en-US" sz="4400" dirty="0" err="1"/>
              <a:t>colour</a:t>
            </a:r>
            <a:r>
              <a:rPr lang="en-US" sz="4400" dirty="0"/>
              <a:t> and </a:t>
            </a:r>
            <a:r>
              <a:rPr lang="en-US" sz="4800" b="1" dirty="0">
                <a:solidFill>
                  <a:srgbClr val="FF0000"/>
                </a:solidFill>
              </a:rPr>
              <a:t>write a paragraph </a:t>
            </a:r>
            <a:r>
              <a:rPr lang="en-US" sz="4400" dirty="0"/>
              <a:t>explaining how you make the </a:t>
            </a:r>
            <a:r>
              <a:rPr lang="en-US" sz="4400" dirty="0" err="1"/>
              <a:t>colour</a:t>
            </a:r>
            <a:r>
              <a:rPr lang="en-US" sz="4400" dirty="0"/>
              <a:t>; what it might mean; what examples we have of it in art or in our world e.g. famous products.</a:t>
            </a:r>
          </a:p>
        </p:txBody>
      </p:sp>
      <p:pic>
        <p:nvPicPr>
          <p:cNvPr id="5" name="Picture 4" descr="A picture containing colorful&#10;&#10;Description automatically generated">
            <a:extLst>
              <a:ext uri="{FF2B5EF4-FFF2-40B4-BE49-F238E27FC236}">
                <a16:creationId xmlns:a16="http://schemas.microsoft.com/office/drawing/2014/main" id="{83B63935-F9EE-D248-98A0-B81C432E5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662531" y="1328531"/>
            <a:ext cx="6857998" cy="42009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5C500E-F07C-D749-BC4C-AD20903E0300}"/>
              </a:ext>
            </a:extLst>
          </p:cNvPr>
          <p:cNvSpPr txBox="1"/>
          <p:nvPr/>
        </p:nvSpPr>
        <p:spPr>
          <a:xfrm>
            <a:off x="6599582" y="134292"/>
            <a:ext cx="1391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INDEPENDENT</a:t>
            </a:r>
          </a:p>
        </p:txBody>
      </p:sp>
    </p:spTree>
    <p:extLst>
      <p:ext uri="{BB962C8B-B14F-4D97-AF65-F5344CB8AC3E}">
        <p14:creationId xmlns:p14="http://schemas.microsoft.com/office/powerpoint/2010/main" val="791924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5D0D1-F7FA-7048-A888-FB57A7BD6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colour</a:t>
            </a:r>
            <a:r>
              <a:rPr lang="en-US" dirty="0"/>
              <a:t> wheel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1B481-C677-0D44-AC59-DC2D51B80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478" y="2055813"/>
            <a:ext cx="4649474" cy="4251960"/>
          </a:xfrm>
        </p:spPr>
        <p:txBody>
          <a:bodyPr>
            <a:normAutofit/>
          </a:bodyPr>
          <a:lstStyle/>
          <a:p>
            <a:r>
              <a:rPr lang="en-US" sz="4000" dirty="0"/>
              <a:t>Find out about the </a:t>
            </a:r>
            <a:r>
              <a:rPr lang="en-US" sz="4000" dirty="0" err="1"/>
              <a:t>colour</a:t>
            </a:r>
            <a:r>
              <a:rPr lang="en-US" sz="4000" dirty="0"/>
              <a:t> wheel: </a:t>
            </a:r>
            <a:r>
              <a:rPr lang="en-US" sz="4000" dirty="0">
                <a:hlinkClick r:id="rId2"/>
              </a:rPr>
              <a:t>https://www.youtube.com/watch?v=RuV81WORajk</a:t>
            </a:r>
            <a:r>
              <a:rPr lang="en-US" sz="4000" dirty="0"/>
              <a:t>. </a:t>
            </a:r>
          </a:p>
          <a:p>
            <a:r>
              <a:rPr lang="en-US" sz="4000" dirty="0"/>
              <a:t>Read about hue, value and intensity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7433E7-DAD1-8246-883A-97CAF8675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035" y="0"/>
            <a:ext cx="6432965" cy="6858000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3CAFF6E9-E6A9-DA4F-AB0E-1EA76FC2B5EA}"/>
              </a:ext>
            </a:extLst>
          </p:cNvPr>
          <p:cNvSpPr/>
          <p:nvPr/>
        </p:nvSpPr>
        <p:spPr>
          <a:xfrm>
            <a:off x="5086952" y="4431578"/>
            <a:ext cx="873368" cy="3692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7C265A-188E-DF40-9B80-6ED0DD49C875}"/>
              </a:ext>
            </a:extLst>
          </p:cNvPr>
          <p:cNvSpPr txBox="1"/>
          <p:nvPr/>
        </p:nvSpPr>
        <p:spPr>
          <a:xfrm>
            <a:off x="10508973" y="134292"/>
            <a:ext cx="1391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INDEPENDENT</a:t>
            </a:r>
          </a:p>
        </p:txBody>
      </p:sp>
    </p:spTree>
    <p:extLst>
      <p:ext uri="{BB962C8B-B14F-4D97-AF65-F5344CB8AC3E}">
        <p14:creationId xmlns:p14="http://schemas.microsoft.com/office/powerpoint/2010/main" val="1332685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E1236-856C-BE4E-9346-606D91BEF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en-GB" b="1" dirty="0"/>
              <a:t>THINK AND TALK ABOUT COLOUR</a:t>
            </a:r>
            <a:br>
              <a:rPr lang="en-GB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BA932-708B-FC4D-8318-1C1EE7D93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8" y="1929384"/>
            <a:ext cx="6268278" cy="4251960"/>
          </a:xfrm>
        </p:spPr>
        <p:txBody>
          <a:bodyPr>
            <a:normAutofit/>
          </a:bodyPr>
          <a:lstStyle/>
          <a:p>
            <a:r>
              <a:rPr lang="en-GB" sz="4400" dirty="0"/>
              <a:t>Describe the COLOURS in this artwork. </a:t>
            </a:r>
          </a:p>
          <a:p>
            <a:r>
              <a:rPr lang="en-GB" sz="4400" dirty="0"/>
              <a:t>How do the COLOURS in this artwork make you feel? </a:t>
            </a:r>
          </a:p>
          <a:p>
            <a:r>
              <a:rPr lang="en-GB" sz="4400" dirty="0"/>
              <a:t>What COLOUR schemes did the artist use: </a:t>
            </a:r>
          </a:p>
          <a:p>
            <a:pPr marL="0" indent="0">
              <a:buNone/>
            </a:pPr>
            <a:r>
              <a:rPr lang="en-GB" sz="4400" b="1" dirty="0">
                <a:hlinkClick r:id="rId2"/>
              </a:rPr>
              <a:t>complementary</a:t>
            </a:r>
            <a:r>
              <a:rPr lang="en-GB" sz="4400" dirty="0"/>
              <a:t>, </a:t>
            </a:r>
            <a:r>
              <a:rPr lang="en-GB" sz="4400" b="1" dirty="0">
                <a:hlinkClick r:id="rId3"/>
              </a:rPr>
              <a:t>analogous</a:t>
            </a:r>
            <a:r>
              <a:rPr lang="en-GB" sz="4400" dirty="0"/>
              <a:t>, </a:t>
            </a:r>
            <a:r>
              <a:rPr lang="en-GB" sz="4400" b="1" dirty="0"/>
              <a:t>warm</a:t>
            </a:r>
            <a:r>
              <a:rPr lang="en-GB" sz="4400" dirty="0"/>
              <a:t>, </a:t>
            </a:r>
            <a:r>
              <a:rPr lang="en-GB" sz="4400" b="1" dirty="0"/>
              <a:t>cool</a:t>
            </a:r>
            <a:r>
              <a:rPr lang="en-GB" sz="4400" dirty="0"/>
              <a:t>, etc.?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kite, colorful, indoor, grass&#10;&#10;Description automatically generated">
            <a:extLst>
              <a:ext uri="{FF2B5EF4-FFF2-40B4-BE49-F238E27FC236}">
                <a16:creationId xmlns:a16="http://schemas.microsoft.com/office/drawing/2014/main" id="{4402C850-8142-734C-A5C1-1E225E25F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4626" y="565743"/>
            <a:ext cx="5051696" cy="59271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276CA4-C152-9B43-A209-668436F3894F}"/>
              </a:ext>
            </a:extLst>
          </p:cNvPr>
          <p:cNvSpPr txBox="1"/>
          <p:nvPr/>
        </p:nvSpPr>
        <p:spPr>
          <a:xfrm>
            <a:off x="7543800" y="6492875"/>
            <a:ext cx="3569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MIRO, THE GARDEN (1925) </a:t>
            </a:r>
          </a:p>
        </p:txBody>
      </p:sp>
    </p:spTree>
    <p:extLst>
      <p:ext uri="{BB962C8B-B14F-4D97-AF65-F5344CB8AC3E}">
        <p14:creationId xmlns:p14="http://schemas.microsoft.com/office/powerpoint/2010/main" val="3055513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58F48-9E87-8740-A9DD-078CEF108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Lascaux Caves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B1F4E-25AD-DB43-ACC8-2354C46ED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400" dirty="0"/>
              <a:t>Find out about the first known cave paintings:</a:t>
            </a:r>
          </a:p>
          <a:p>
            <a:pPr marL="0" indent="0">
              <a:buNone/>
            </a:pPr>
            <a:r>
              <a:rPr lang="en-US" sz="4400" dirty="0">
                <a:hlinkClick r:id="rId2"/>
              </a:rPr>
              <a:t>https://kids.kiddle.co/Lascaux</a:t>
            </a:r>
            <a:r>
              <a:rPr lang="en-US" sz="4400" dirty="0"/>
              <a:t>. </a:t>
            </a:r>
          </a:p>
          <a:p>
            <a:pPr marL="742950" indent="-742950">
              <a:buAutoNum type="arabicPeriod"/>
            </a:pPr>
            <a:r>
              <a:rPr lang="en-US" sz="4400" dirty="0"/>
              <a:t>Where are the caves? </a:t>
            </a:r>
          </a:p>
          <a:p>
            <a:pPr marL="742950" indent="-742950">
              <a:buAutoNum type="arabicPeriod"/>
            </a:pPr>
            <a:r>
              <a:rPr lang="en-US" sz="4400" dirty="0"/>
              <a:t>When do we think the paintings were made?</a:t>
            </a:r>
          </a:p>
          <a:p>
            <a:pPr marL="742950" indent="-742950">
              <a:buAutoNum type="arabicPeriod"/>
            </a:pPr>
            <a:r>
              <a:rPr lang="en-US" sz="4400" dirty="0"/>
              <a:t>What problems did they have with the original </a:t>
            </a:r>
          </a:p>
          <a:p>
            <a:pPr marL="0" indent="0">
              <a:buNone/>
            </a:pPr>
            <a:r>
              <a:rPr lang="en-US" sz="4400" dirty="0"/>
              <a:t>Cave?</a:t>
            </a:r>
          </a:p>
        </p:txBody>
      </p:sp>
      <p:pic>
        <p:nvPicPr>
          <p:cNvPr id="5" name="Picture 4" descr="A piece of cake covered in graffiti&#10;&#10;Description automatically generated">
            <a:extLst>
              <a:ext uri="{FF2B5EF4-FFF2-40B4-BE49-F238E27FC236}">
                <a16:creationId xmlns:a16="http://schemas.microsoft.com/office/drawing/2014/main" id="{307E2185-DAB7-B340-B0C4-7AEAC8291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731" y="2461937"/>
            <a:ext cx="3546428" cy="34882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D520C1-6DD7-A544-8A86-BC240200707C}"/>
              </a:ext>
            </a:extLst>
          </p:cNvPr>
          <p:cNvSpPr txBox="1"/>
          <p:nvPr/>
        </p:nvSpPr>
        <p:spPr>
          <a:xfrm>
            <a:off x="10654749" y="145774"/>
            <a:ext cx="1391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INDEPENDENT</a:t>
            </a:r>
          </a:p>
        </p:txBody>
      </p:sp>
    </p:spTree>
    <p:extLst>
      <p:ext uri="{BB962C8B-B14F-4D97-AF65-F5344CB8AC3E}">
        <p14:creationId xmlns:p14="http://schemas.microsoft.com/office/powerpoint/2010/main" val="2761961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D49BA-DC37-C04B-8384-53EFCC891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Cave painting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7B378-1977-8B4E-BFD1-AAB0FF89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497" y="1929383"/>
            <a:ext cx="6836272" cy="4787940"/>
          </a:xfrm>
        </p:spPr>
        <p:txBody>
          <a:bodyPr>
            <a:normAutofit/>
          </a:bodyPr>
          <a:lstStyle/>
          <a:p>
            <a:r>
              <a:rPr lang="en-US" sz="4800" dirty="0"/>
              <a:t> Can you create your own cave painting?</a:t>
            </a:r>
          </a:p>
          <a:p>
            <a:r>
              <a:rPr lang="en-US" sz="4800" dirty="0"/>
              <a:t> How might you ‘age’ the paper (e.g. teabag,</a:t>
            </a:r>
          </a:p>
          <a:p>
            <a:pPr marL="0" indent="0">
              <a:buNone/>
            </a:pPr>
            <a:r>
              <a:rPr lang="en-US" sz="4800" dirty="0"/>
              <a:t>Coffee grounds; crinkling paper)?</a:t>
            </a:r>
          </a:p>
          <a:p>
            <a:r>
              <a:rPr lang="en-US" sz="4800" dirty="0"/>
              <a:t> Can you paint/draw a hunting scene?</a:t>
            </a:r>
          </a:p>
          <a:p>
            <a:r>
              <a:rPr lang="en-US" sz="4800" dirty="0"/>
              <a:t> What </a:t>
            </a:r>
            <a:r>
              <a:rPr lang="en-US" sz="4800" dirty="0" err="1"/>
              <a:t>colours</a:t>
            </a:r>
            <a:r>
              <a:rPr lang="en-US" sz="4800" dirty="0"/>
              <a:t> will you use and why?</a:t>
            </a:r>
          </a:p>
        </p:txBody>
      </p:sp>
      <p:pic>
        <p:nvPicPr>
          <p:cNvPr id="5" name="Picture 4" descr="A picture containing building, white, hanging, table&#10;&#10;Description automatically generated">
            <a:extLst>
              <a:ext uri="{FF2B5EF4-FFF2-40B4-BE49-F238E27FC236}">
                <a16:creationId xmlns:a16="http://schemas.microsoft.com/office/drawing/2014/main" id="{DE382419-AA69-094E-9A9F-17552ECF4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593" y="2038460"/>
            <a:ext cx="5298407" cy="36625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737135-3380-2E42-AEC8-85E279D82F6F}"/>
              </a:ext>
            </a:extLst>
          </p:cNvPr>
          <p:cNvSpPr txBox="1"/>
          <p:nvPr/>
        </p:nvSpPr>
        <p:spPr>
          <a:xfrm>
            <a:off x="10654749" y="145774"/>
            <a:ext cx="1391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HELP</a:t>
            </a:r>
          </a:p>
        </p:txBody>
      </p:sp>
    </p:spTree>
    <p:extLst>
      <p:ext uri="{BB962C8B-B14F-4D97-AF65-F5344CB8AC3E}">
        <p14:creationId xmlns:p14="http://schemas.microsoft.com/office/powerpoint/2010/main" val="4142380233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</TotalTime>
  <Words>376</Words>
  <Application>Microsoft Macintosh PowerPoint</Application>
  <PresentationFormat>Widescreen</PresentationFormat>
  <Paragraphs>52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The Hand</vt:lpstr>
      <vt:lpstr>The Serif Hand Black</vt:lpstr>
      <vt:lpstr>SketchyVTI</vt:lpstr>
      <vt:lpstr>Art Week (day 1)</vt:lpstr>
      <vt:lpstr>What you’ll need</vt:lpstr>
      <vt:lpstr>What is art?</vt:lpstr>
      <vt:lpstr>'fine art’ - Cave painting</vt:lpstr>
      <vt:lpstr>Colour and painting</vt:lpstr>
      <vt:lpstr>The colour wheel</vt:lpstr>
      <vt:lpstr> THINK AND TALK ABOUT COLOUR </vt:lpstr>
      <vt:lpstr>Lascaux Caves</vt:lpstr>
      <vt:lpstr>Cave painting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Week</dc:title>
  <dc:creator>alex quigley</dc:creator>
  <cp:lastModifiedBy>alex quigley</cp:lastModifiedBy>
  <cp:revision>7</cp:revision>
  <dcterms:created xsi:type="dcterms:W3CDTF">2020-03-20T13:46:34Z</dcterms:created>
  <dcterms:modified xsi:type="dcterms:W3CDTF">2020-03-21T11:49:51Z</dcterms:modified>
</cp:coreProperties>
</file>